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83" r:id="rId41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42"/>
    </p:embeddedFont>
    <p:embeddedFont>
      <p:font typeface="나눔스퀘어 네오 ExtraBold" panose="00000900000000000000" pitchFamily="2" charset="-127"/>
      <p:bold r:id="rId43"/>
    </p:embeddedFont>
    <p:embeddedFont>
      <p:font typeface="나눔스퀘어 네오 Heavy" panose="00000A00000000000000" pitchFamily="2" charset="-127"/>
      <p:bold r:id="rId44"/>
    </p:embeddedFont>
    <p:embeddedFont>
      <p:font typeface="나눔스퀘어 네오 Regular" panose="00000500000000000000" pitchFamily="2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4594B"/>
    <a:srgbClr val="BAB0A4"/>
    <a:srgbClr val="E8E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0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B36B0-983C-1829-AD37-DA3AFCD5B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3E025-556F-6948-2429-17A9F2BD2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CFDCA-A9D0-4A49-401C-E4BD0BE1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A4AF2-2E6A-2E39-40D0-67B2C400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0BC9F-CEB3-648E-DF43-8572F4AE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4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B7BFC-7CDB-4B3F-0E91-7772617C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043AF-21E4-8520-5EE7-B9ADF42FA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B7574-34F0-33A4-9028-837AB781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7019A-416D-DBB8-7213-E02144C9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D7129-9F2F-DD46-E836-915636EB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1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89880-C4F1-807A-FA51-B2C3886B2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98D83-5045-9663-78D3-D63D218F4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D45160-0730-9484-4FD6-5AD8FBB1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AD164-4A5B-9C05-FB2B-268100F8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E55A5-ABC0-6209-D6E2-000B421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9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BEF13-14E0-B7D0-4D7A-E6E77FA7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ABB13-BBE1-54FA-DEBB-F30D93FE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8F2D1-012C-7C03-E9BE-2A49F20B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9A7CB-B7B5-3FB6-978C-6844FDF1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69BE-DDEC-0738-039F-C0B6427B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91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89A53-28BB-4087-1C74-4ABAA81F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8B4942-C662-ED5A-3DA4-626524889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11825-02F7-A31D-D536-2F35449B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1389-9C6D-7FC4-D0F2-2999C33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EEDCF-F2F4-B1A3-3DAA-75B170EB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7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32C7B-1B44-2931-DD2C-39AEEA7A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74C8A-B7B6-61CB-9F2D-33F66F0D0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7A00B7-B92B-6C37-CC9C-26FE48A23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0F93B0-C40B-A89E-CFD9-A34F6594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1B328-F882-D849-4554-00EA600A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D90513-B039-1C5F-EEAF-896D94D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8F08C-243D-E0AF-8A0E-DC35039B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0A926-6B7D-6E11-694E-C69393F4A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95539-1DB8-A000-6E74-49D510C9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94B0E0-670C-2DB4-B16E-F4AB85333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EA5C46-616A-2E8F-EA9A-668C2BC55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54FE32-4CA7-667D-B246-B8DB1127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CAD453-31DA-FD63-BFB4-DE50DCA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2281C9-226C-C586-FCE3-725FFB83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4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8F06A-D687-73CE-3DB3-A18AADD0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C9EB-100D-7D79-10C6-E878327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4F7685-E43B-1DBA-1766-E364FBF7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3498A-D652-33B3-2B3C-D4BA0040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6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DCA6E1-8992-FCDB-7967-459E17FA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0FF58A-0221-8497-547C-04C1D4FD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D7787-ECBF-574F-949E-5B47842B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B062FDE8-DAFA-11B8-12A0-611A51FADFA5}"/>
              </a:ext>
            </a:extLst>
          </p:cNvPr>
          <p:cNvSpPr txBox="1">
            <a:spLocks/>
          </p:cNvSpPr>
          <p:nvPr userDrawn="1"/>
        </p:nvSpPr>
        <p:spPr>
          <a:xfrm>
            <a:off x="9453217" y="6340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2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5FB9D8-AD8A-433C-85A4-344A7D45903D}" type="slidenum">
              <a:rPr lang="ko-KR" altLang="en-US" smtClean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pPr/>
              <a:t>‹#›</a:t>
            </a:fld>
            <a:r>
              <a:rPr lang="ko-KR" altLang="en-US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 40</a:t>
            </a:r>
          </a:p>
        </p:txBody>
      </p:sp>
    </p:spTree>
    <p:extLst>
      <p:ext uri="{BB962C8B-B14F-4D97-AF65-F5344CB8AC3E}">
        <p14:creationId xmlns:p14="http://schemas.microsoft.com/office/powerpoint/2010/main" val="66065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DEDE8-287D-86FE-AEF1-2137EB97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51B31-CC4F-67A5-AD93-5D6069D8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B70EE-28AB-C2AD-3E92-A3011F0BC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DB6380-13C5-513E-D72B-B61AA232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AFB75-87AD-6728-0A3D-F0D6D794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507D4-283D-4E25-684C-7A1409B3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60CDF-F145-1A50-96AA-B811741B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870458-79C9-B0A4-46C4-312E301B2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7D102-B417-59F2-1B20-54FD4EDC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3BA048-E6B6-7138-E386-A687F2D8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C56EB-4EBD-D40A-9FB3-A58ACF82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64DE03-1FB5-B48D-6534-C1CDE274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1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2353C6-CF68-212E-4368-99358A02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370822-2A7B-E27E-EA5E-4A98F9F0F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666F5-65BB-D06A-7085-3CEA2405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AA444D-7271-4FDA-A83B-97A2FC980D86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DA629F-CBD7-2785-2AFF-FC1333371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A4D13-A003-F0FE-7A73-07CB0FB38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0EF17-4403-443C-AACD-CE2EFA304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9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교통, 기차, 기차역, 철도이(가) 표시된 사진&#10;&#10;자동 생성된 설명">
            <a:extLst>
              <a:ext uri="{FF2B5EF4-FFF2-40B4-BE49-F238E27FC236}">
                <a16:creationId xmlns:a16="http://schemas.microsoft.com/office/drawing/2014/main" id="{C6E6A3A5-FBD3-7A71-CDA8-58928EB7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4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268320-1A9F-4A7D-F9E8-BB4845294D7A}"/>
              </a:ext>
            </a:extLst>
          </p:cNvPr>
          <p:cNvSpPr/>
          <p:nvPr/>
        </p:nvSpPr>
        <p:spPr>
          <a:xfrm>
            <a:off x="0" y="2827"/>
            <a:ext cx="12192000" cy="6839093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03E63-F347-E91A-2F69-7D79E99C07B2}"/>
              </a:ext>
            </a:extLst>
          </p:cNvPr>
          <p:cNvGrpSpPr/>
          <p:nvPr/>
        </p:nvGrpSpPr>
        <p:grpSpPr>
          <a:xfrm>
            <a:off x="3186223" y="2955851"/>
            <a:ext cx="5819553" cy="946297"/>
            <a:chOff x="276447" y="1041991"/>
            <a:chExt cx="5819553" cy="946297"/>
          </a:xfrm>
          <a:solidFill>
            <a:schemeClr val="accent2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9C335F-D518-5C23-D383-5DCF16850912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545F6B-875E-9781-ADB4-02FE8FF8917B}"/>
                </a:ext>
              </a:extLst>
            </p:cNvPr>
            <p:cNvSpPr txBox="1"/>
            <p:nvPr/>
          </p:nvSpPr>
          <p:spPr>
            <a:xfrm>
              <a:off x="498628" y="1182521"/>
              <a:ext cx="5271264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기차 예매 시스템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0A7F40-CA16-2B61-CA47-0495E5642A2A}"/>
              </a:ext>
            </a:extLst>
          </p:cNvPr>
          <p:cNvSpPr txBox="1"/>
          <p:nvPr/>
        </p:nvSpPr>
        <p:spPr>
          <a:xfrm>
            <a:off x="8167222" y="5828059"/>
            <a:ext cx="3884397" cy="88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인공지능공학부  </a:t>
            </a:r>
            <a:r>
              <a:rPr lang="en-US" altLang="ko-KR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20214242   </a:t>
            </a: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박영아</a:t>
            </a:r>
            <a:endParaRPr lang="en-US" altLang="ko-KR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인공지능공학부  </a:t>
            </a:r>
            <a:r>
              <a:rPr lang="en-US" altLang="ko-KR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20204387  </a:t>
            </a:r>
            <a:r>
              <a:rPr lang="ko-KR" altLang="en-US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임영선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7C54F77-FA21-62D2-F8C3-C0C5E60BA7F3}"/>
              </a:ext>
            </a:extLst>
          </p:cNvPr>
          <p:cNvSpPr/>
          <p:nvPr/>
        </p:nvSpPr>
        <p:spPr>
          <a:xfrm rot="10800000">
            <a:off x="11379200" y="-6626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28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사용자명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이메일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전화번호를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26188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사용자명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전화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이메일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755807-8957-4FDB-DD26-AD7314B726BF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42832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예약날짜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사용자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날짜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B9896EC1-BC24-D64D-C06D-2C55748A6C40}"/>
              </a:ext>
            </a:extLst>
          </p:cNvPr>
          <p:cNvSpPr/>
          <p:nvPr/>
        </p:nvSpPr>
        <p:spPr>
          <a:xfrm>
            <a:off x="4263691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2BCFC8D-099D-CAD9-791E-6CE5AC1B69FD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5044180" y="3684375"/>
            <a:ext cx="603409" cy="621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0DDF16-C361-4B9C-A646-FEB34B378374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39854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금액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결제방법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결제상태를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금액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7988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환불금액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사유를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환불금액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2174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환승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예약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66563C-B8B1-6C8A-A21E-3D6EFAD717BC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B3BF53-6C5D-17D6-724C-73F5372C69D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시간표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74919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기차시간표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시간표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AF650-8321-100C-50FB-CBC7512B7CAB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3947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5918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 dirty="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spc="-150" dirty="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ERD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6E162F-2630-E629-2F51-306E2D8D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35" y="617835"/>
            <a:ext cx="5935029" cy="58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3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논리적 설계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5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5E10C9B-D55C-B3A1-6E09-F41393629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22691"/>
              </p:ext>
            </p:extLst>
          </p:nvPr>
        </p:nvGraphicFramePr>
        <p:xfrm>
          <a:off x="1218161" y="1921489"/>
          <a:ext cx="9895378" cy="378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8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역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역 테이블에는 역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노선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노선 테이블에는 노선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열차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열차 테이블은 열차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사용자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사용자 테이블은 사용자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예약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예약 테이블은 예약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결제 테이블은 결제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환불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환불 테이블은 환불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7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환승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환승 테이블은 환승 정보를 관리한다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6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59487"/>
              </p:ext>
            </p:extLst>
          </p:nvPr>
        </p:nvGraphicFramePr>
        <p:xfrm>
          <a:off x="1218160" y="1883958"/>
          <a:ext cx="9895377" cy="2164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115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72">
                <a:tc rowSpan="3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7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역이름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7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야외, 산, 나무, 식물이(가) 표시된 사진&#10;&#10;자동 생성된 설명">
            <a:extLst>
              <a:ext uri="{FF2B5EF4-FFF2-40B4-BE49-F238E27FC236}">
                <a16:creationId xmlns:a16="http://schemas.microsoft.com/office/drawing/2014/main" id="{18F62529-01E6-1020-F02B-A409128A9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>
          <a:xfrm>
            <a:off x="6526183" y="0"/>
            <a:ext cx="5665817" cy="685799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41991"/>
            <a:ext cx="6096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027" y="197830"/>
            <a:ext cx="10599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6666" y="527578"/>
            <a:ext cx="2363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400"/>
          </a:p>
        </p:txBody>
      </p:sp>
      <p:sp>
        <p:nvSpPr>
          <p:cNvPr id="30" name="직각 삼각형 29"/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12645" y="1727796"/>
            <a:ext cx="1487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소개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0089" y="1425205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089" y="2413337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12645" y="2762625"/>
            <a:ext cx="176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개념적 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0089" y="3429000"/>
            <a:ext cx="63030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rgbClr val="404040"/>
                </a:solidFill>
              </a:rPr>
              <a:t>3</a:t>
            </a:r>
            <a:endParaRPr lang="ko-KR" altLang="en-US" sz="6000" b="1" dirty="0">
              <a:solidFill>
                <a:srgbClr val="40404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12645" y="3732727"/>
            <a:ext cx="1736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논리적 설계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0089" y="4457461"/>
            <a:ext cx="612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404040"/>
                </a:solidFill>
              </a:rPr>
              <a:t>4</a:t>
            </a:r>
            <a:endParaRPr lang="ko-KR" altLang="en-US" sz="6000" b="1">
              <a:solidFill>
                <a:srgbClr val="40404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2645" y="4775581"/>
            <a:ext cx="2315068" cy="420873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물리적 설계</a:t>
            </a:r>
          </a:p>
          <a:p>
            <a:pPr>
              <a:defRPr/>
            </a:pPr>
            <a:endParaRPr lang="ko-KR" altLang="en-US" sz="2000" dirty="0">
              <a:solidFill>
                <a:srgbClr val="40404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79667"/>
              </p:ext>
            </p:extLst>
          </p:nvPr>
        </p:nvGraphicFramePr>
        <p:xfrm>
          <a:off x="1218160" y="1883959"/>
          <a:ext cx="9895377" cy="2678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639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031">
                <a:tc rowSpan="4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031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6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79986"/>
              </p:ext>
            </p:extLst>
          </p:nvPr>
        </p:nvGraphicFramePr>
        <p:xfrm>
          <a:off x="1218160" y="1288874"/>
          <a:ext cx="9895377" cy="4821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9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노선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도착역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87428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164645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84000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4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1796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8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89460"/>
              </p:ext>
            </p:extLst>
          </p:nvPr>
        </p:nvGraphicFramePr>
        <p:xfrm>
          <a:off x="1218160" y="1288874"/>
          <a:ext cx="9895377" cy="33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6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사용자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좌석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17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28036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60845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DECIMAL(10,2)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결제상태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37304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24795"/>
              </p:ext>
            </p:extLst>
          </p:nvPr>
        </p:nvGraphicFramePr>
        <p:xfrm>
          <a:off x="1218160" y="1288874"/>
          <a:ext cx="9895377" cy="2897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5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DECIMAL(10,2)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환불일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사유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32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31706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논리적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3EBEB0-A4B8-AF36-5E28-7B0B58C3B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31975"/>
              </p:ext>
            </p:extLst>
          </p:nvPr>
        </p:nvGraphicFramePr>
        <p:xfrm>
          <a:off x="1218160" y="1288874"/>
          <a:ext cx="9895377" cy="2416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NULL </a:t>
                      </a:r>
                      <a:endParaRPr lang="ko-KR" altLang="en-US" sz="1500" b="0" kern="1200" dirty="0">
                        <a:solidFill>
                          <a:schemeClr val="lt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기본 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b="0" kern="1200" dirty="0">
                          <a:solidFill>
                            <a:schemeClr val="lt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58">
                <a:tc rowSpan="4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예약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열차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ID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FK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958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en-US" altLang="ko-KR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환승시간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endParaRPr lang="ko-KR" altLang="en-US" sz="1500" kern="1200" dirty="0">
                        <a:solidFill>
                          <a:schemeClr val="tx1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7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40920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4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물리적 설계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70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255705-6651-339F-0887-9C8EDA9B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9" y="3872799"/>
            <a:ext cx="5072816" cy="20811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FA35F2-919B-0301-45BD-BEF8F8E0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9" y="1271501"/>
            <a:ext cx="5143228" cy="20166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A52D6E-E8FB-81E3-CDF1-F28514C9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69" y="1271501"/>
            <a:ext cx="3403731" cy="22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1505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0271D-E976-76FD-4E25-EFA9582D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5" y="1399133"/>
            <a:ext cx="4047682" cy="1939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3FAA1A-EEEB-CFF9-BE0D-D3778DD4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34" y="1647878"/>
            <a:ext cx="3743375" cy="1781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70AF1B-E3F9-55DD-2DF3-F5AEAD6B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8" y="4170295"/>
            <a:ext cx="5005589" cy="13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5168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5151295" y="2099355"/>
            <a:ext cx="2135505" cy="3110727"/>
            <a:chOff x="5151295" y="2008275"/>
            <a:chExt cx="2135505" cy="31107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1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5151295" y="4423528"/>
              <a:ext cx="2135505" cy="69547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dirty="0"/>
                <a:t>주제 소개</a:t>
              </a:r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3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12AB9E-23F7-44BD-4F96-3E7ECFE2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8" y="1251013"/>
            <a:ext cx="3924302" cy="3111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1230D-B903-C355-3653-77B20863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4717978"/>
            <a:ext cx="6918910" cy="1162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2041F0-0E42-655E-BA55-8F995EB3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8295"/>
            <a:ext cx="5577957" cy="12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3077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8E0BDD-F44C-2DAA-11AD-F0A893C1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73" y="1638050"/>
            <a:ext cx="4047817" cy="2013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5DF6E-F065-985B-B756-86F5800F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3" y="4222637"/>
            <a:ext cx="5010011" cy="17908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A8D1BB-72D6-7EAA-8CD1-D53818A1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3" y="1587342"/>
            <a:ext cx="3738787" cy="18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600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364CD6-47A4-1A26-1969-73A33C77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8" y="1783273"/>
            <a:ext cx="3960507" cy="19019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555269-ED4F-8A86-FE49-5FE38F8C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9" y="4347639"/>
            <a:ext cx="5611843" cy="1017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F1C39E-60BB-A674-B346-77396836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102" y="2411855"/>
            <a:ext cx="5321405" cy="10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005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1EB81C-4E67-5D1D-668C-8598F70E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1" y="1314408"/>
            <a:ext cx="4199619" cy="252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2EE61B-E8CF-D8F5-6506-F109D37E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9" y="4575173"/>
            <a:ext cx="5373851" cy="1003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939A65-D7D7-E74B-6948-00AEF4187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42" y="2213031"/>
            <a:ext cx="4172441" cy="1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899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95DE9-5CB2-D5C5-6E91-76BA3B53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1256997"/>
            <a:ext cx="3994151" cy="2007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C9152E-2124-C97B-BB93-03AE76CB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9" y="3840842"/>
            <a:ext cx="5201545" cy="1023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17A902-1BE1-93FB-4383-41ED923A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883" y="1737434"/>
            <a:ext cx="4596987" cy="15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786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0486AB-0D72-4CAA-E9CF-235158E2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9" y="1455879"/>
            <a:ext cx="4013781" cy="2017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3D8D52-8BC7-065E-79A6-B1D04246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9" y="4369496"/>
            <a:ext cx="4778891" cy="983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2CB7CC-90C0-11B3-6D97-115AB48D0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95" y="2084322"/>
            <a:ext cx="4083546" cy="12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736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7D60DA-566A-D5F5-F2E2-C8D9DFF01AB4}"/>
              </a:ext>
            </a:extLst>
          </p:cNvPr>
          <p:cNvSpPr txBox="1"/>
          <p:nvPr/>
        </p:nvSpPr>
        <p:spPr>
          <a:xfrm>
            <a:off x="603248" y="581699"/>
            <a:ext cx="2441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테이블 생성 및 데이터 삽입</a:t>
            </a:r>
            <a:endParaRPr lang="ko-KR" altLang="en-US" sz="1600" spc="-150" dirty="0">
              <a:solidFill>
                <a:srgbClr val="64594B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C69F87-C2E9-EB66-80E4-E7B917AE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6" y="1336551"/>
            <a:ext cx="4107784" cy="19590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588F7C-E356-0B18-9E1A-B5CEA196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60" y="1682684"/>
            <a:ext cx="3395605" cy="13526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82EAD5-9C68-C8D2-FAF3-E395B9605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6" y="4202384"/>
            <a:ext cx="4844333" cy="11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422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7343E4D-1B92-8FA8-F2BC-9DBB451E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1" y="1276303"/>
            <a:ext cx="2915057" cy="1600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C5C84A-5417-BB68-8100-DBEF8D8E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0" y="3157059"/>
            <a:ext cx="1759763" cy="695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644283-A74A-C273-A567-44BD6C6D7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363" y="1276303"/>
            <a:ext cx="3304225" cy="14160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A2B965-B582-18E9-36C1-0E95BDF5D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464" y="3081305"/>
            <a:ext cx="360095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1422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3F7080-C65A-7DCF-02E1-242EFAC2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6" y="1297742"/>
            <a:ext cx="2750816" cy="1370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E2C4F8-3B30-4EE8-F887-5145A952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0" y="3022241"/>
            <a:ext cx="3143689" cy="1581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F1D41E-7173-4D2F-71C3-50EECFF8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30" y="1335001"/>
            <a:ext cx="1638263" cy="7668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EE8AAA-EF32-C399-E1C9-BB93B4203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130" y="2996841"/>
            <a:ext cx="1800476" cy="13051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972C3C-1535-0F3A-7279-7CD6BD101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61" y="1335001"/>
            <a:ext cx="3281656" cy="766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24933F-124B-7ABE-5AAC-1BD553029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725" y="2996841"/>
            <a:ext cx="4086795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5770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1499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물리적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5776A59-DDF3-34C2-A5BD-A3A7697D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2" y="1306548"/>
            <a:ext cx="5304076" cy="807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35A108-815B-FC14-F155-1A88C0A6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2634597"/>
            <a:ext cx="5125165" cy="1105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68FBC1-8EB2-9C57-544A-8D009B8B3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18" y="1164324"/>
            <a:ext cx="5818882" cy="10923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A73848-260E-D038-8AE3-36B019F30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296" y="2618865"/>
            <a:ext cx="1490754" cy="11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66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17139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 dirty="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주제 소개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양쪽 대괄호 11"/>
          <p:cNvSpPr/>
          <p:nvPr/>
        </p:nvSpPr>
        <p:spPr>
          <a:xfrm>
            <a:off x="6642100" y="2241550"/>
            <a:ext cx="4711700" cy="965200"/>
          </a:xfrm>
          <a:prstGeom prst="bracketPair">
            <a:avLst>
              <a:gd name="adj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51830" y="2462540"/>
            <a:ext cx="20922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선정 이유</a:t>
            </a:r>
          </a:p>
        </p:txBody>
      </p:sp>
      <p:sp>
        <p:nvSpPr>
          <p:cNvPr id="25" name="양쪽 대괄호 11"/>
          <p:cNvSpPr/>
          <p:nvPr/>
        </p:nvSpPr>
        <p:spPr>
          <a:xfrm>
            <a:off x="869063" y="2272119"/>
            <a:ext cx="4711700" cy="965200"/>
          </a:xfrm>
          <a:prstGeom prst="bracketPair">
            <a:avLst>
              <a:gd name="adj" fmla="val 16667"/>
            </a:avLst>
          </a:prstGeom>
          <a:noFill/>
          <a:ln w="6350" cap="flat" cmpd="sng" algn="ctr">
            <a:solidFill>
              <a:srgbClr val="76717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9943" y="2533208"/>
            <a:ext cx="1749941" cy="4430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주제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39E810-4795-4D44-9548-9CA14F3B1EFA}"/>
              </a:ext>
            </a:extLst>
          </p:cNvPr>
          <p:cNvGrpSpPr/>
          <p:nvPr/>
        </p:nvGrpSpPr>
        <p:grpSpPr>
          <a:xfrm>
            <a:off x="6642100" y="3709333"/>
            <a:ext cx="5101033" cy="1672118"/>
            <a:chOff x="6910053" y="3765722"/>
            <a:chExt cx="5101033" cy="1672118"/>
          </a:xfrm>
        </p:grpSpPr>
        <p:sp>
          <p:nvSpPr>
            <p:cNvPr id="28" name="TextBox 27"/>
            <p:cNvSpPr txBox="1"/>
            <p:nvPr/>
          </p:nvSpPr>
          <p:spPr>
            <a:xfrm>
              <a:off x="7198022" y="3765722"/>
              <a:ext cx="4813064" cy="398721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교통 및 여행 업계에서 기차 수요 증가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6910054" y="3883098"/>
              <a:ext cx="177211" cy="177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910053" y="4380762"/>
              <a:ext cx="177211" cy="177209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65643" y="4205546"/>
              <a:ext cx="4544472" cy="299040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데이터를 체계적으로 관리하여 확장성과 </a:t>
              </a:r>
              <a:br>
                <a:rPr lang="en-US" altLang="ko-KR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유연성을 갖출 수 있음</a:t>
              </a:r>
              <a:endPara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9773F4-428A-8465-0F5D-5B69F3D678F9}"/>
                </a:ext>
              </a:extLst>
            </p:cNvPr>
            <p:cNvSpPr/>
            <p:nvPr/>
          </p:nvSpPr>
          <p:spPr>
            <a:xfrm>
              <a:off x="6910053" y="5260631"/>
              <a:ext cx="177211" cy="177209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FFFFFF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A73A11-15CF-3BB2-21A3-153084225BE9}"/>
                </a:ext>
              </a:extLst>
            </p:cNvPr>
            <p:cNvSpPr txBox="1"/>
            <p:nvPr/>
          </p:nvSpPr>
          <p:spPr>
            <a:xfrm>
              <a:off x="7265643" y="5085415"/>
              <a:ext cx="4544472" cy="299040"/>
            </a:xfrm>
            <a:prstGeom prst="rect">
              <a:avLst/>
            </a:prstGeom>
          </p:spPr>
          <p:txBody>
            <a:bodyPr wrap="square"/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승객의 편의성</a:t>
              </a:r>
              <a:endPara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120760-EC24-BAED-731B-981A380839CC}"/>
              </a:ext>
            </a:extLst>
          </p:cNvPr>
          <p:cNvGrpSpPr/>
          <p:nvPr/>
        </p:nvGrpSpPr>
        <p:grpSpPr>
          <a:xfrm>
            <a:off x="869064" y="3709333"/>
            <a:ext cx="5101032" cy="398721"/>
            <a:chOff x="6910054" y="3765722"/>
            <a:chExt cx="5101032" cy="3987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B8C93B-4E86-4D51-9C86-351AC1320D82}"/>
                </a:ext>
              </a:extLst>
            </p:cNvPr>
            <p:cNvSpPr txBox="1"/>
            <p:nvPr/>
          </p:nvSpPr>
          <p:spPr>
            <a:xfrm>
              <a:off x="7198022" y="3765722"/>
              <a:ext cx="4813064" cy="398721"/>
            </a:xfrm>
            <a:prstGeom prst="rect">
              <a:avLst/>
            </a:prstGeom>
          </p:spPr>
          <p:txBody>
            <a:bodyPr wrap="square"/>
            <a:lstStyle/>
            <a:p>
              <a:pPr>
                <a:defRPr/>
              </a:pPr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기차 예매 시스템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ED2FE68-0C51-A27B-D589-80C6DDB86C4A}"/>
                </a:ext>
              </a:extLst>
            </p:cNvPr>
            <p:cNvSpPr/>
            <p:nvPr/>
          </p:nvSpPr>
          <p:spPr>
            <a:xfrm>
              <a:off x="6910054" y="3883098"/>
              <a:ext cx="177211" cy="1772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22" name="그림 21" descr="클립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6E24B2CF-9979-396C-633C-0C3C3C83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3" y="5645322"/>
            <a:ext cx="914400" cy="914400"/>
          </a:xfrm>
          <a:prstGeom prst="rect">
            <a:avLst/>
          </a:prstGeom>
        </p:spPr>
      </p:pic>
      <p:pic>
        <p:nvPicPr>
          <p:cNvPr id="23" name="그림 22" descr="클립아트, 만화 영화, 예술이(가) 표시된 사진&#10;&#10;자동 생성된 설명">
            <a:extLst>
              <a:ext uri="{FF2B5EF4-FFF2-40B4-BE49-F238E27FC236}">
                <a16:creationId xmlns:a16="http://schemas.microsoft.com/office/drawing/2014/main" id="{C936C537-5277-AEBC-C82F-DA156537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66" y="5645322"/>
            <a:ext cx="914400" cy="914400"/>
          </a:xfrm>
          <a:prstGeom prst="rect">
            <a:avLst/>
          </a:prstGeom>
        </p:spPr>
      </p:pic>
      <p:pic>
        <p:nvPicPr>
          <p:cNvPr id="24" name="그림 23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B7B55845-0EBF-9E27-9168-BF28D8BC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69" y="5645322"/>
            <a:ext cx="914400" cy="914400"/>
          </a:xfrm>
          <a:prstGeom prst="rect">
            <a:avLst/>
          </a:prstGeom>
        </p:spPr>
      </p:pic>
      <p:pic>
        <p:nvPicPr>
          <p:cNvPr id="33" name="그림 32" descr="클립아트, 만화 영화, 그림, 예술이(가) 표시된 사진&#10;&#10;자동 생성된 설명">
            <a:extLst>
              <a:ext uri="{FF2B5EF4-FFF2-40B4-BE49-F238E27FC236}">
                <a16:creationId xmlns:a16="http://schemas.microsoft.com/office/drawing/2014/main" id="{B713F1C8-CEA6-DA11-4D6E-A6428EE47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20" y="5645322"/>
            <a:ext cx="914400" cy="914400"/>
          </a:xfrm>
          <a:prstGeom prst="rect">
            <a:avLst/>
          </a:prstGeom>
        </p:spPr>
      </p:pic>
      <p:pic>
        <p:nvPicPr>
          <p:cNvPr id="34" name="그림 3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ABB31F64-4E56-AF4C-92AC-3A29C5C5B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23" y="5645322"/>
            <a:ext cx="914400" cy="914400"/>
          </a:xfrm>
          <a:prstGeom prst="rect">
            <a:avLst/>
          </a:prstGeom>
        </p:spPr>
      </p:pic>
      <p:pic>
        <p:nvPicPr>
          <p:cNvPr id="35" name="그림 34" descr="그림, 만화 영화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939D2FE0-AF33-E7DB-A849-EECD1B4B5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71" y="564532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교통, 기차, 기차역, 철도이(가) 표시된 사진&#10;&#10;자동 생성된 설명">
            <a:extLst>
              <a:ext uri="{FF2B5EF4-FFF2-40B4-BE49-F238E27FC236}">
                <a16:creationId xmlns:a16="http://schemas.microsoft.com/office/drawing/2014/main" id="{C6E6A3A5-FBD3-7A71-CDA8-58928EB7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4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268320-1A9F-4A7D-F9E8-BB4845294D7A}"/>
              </a:ext>
            </a:extLst>
          </p:cNvPr>
          <p:cNvSpPr/>
          <p:nvPr/>
        </p:nvSpPr>
        <p:spPr>
          <a:xfrm>
            <a:off x="0" y="2827"/>
            <a:ext cx="12192000" cy="6839093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03E63-F347-E91A-2F69-7D79E99C07B2}"/>
              </a:ext>
            </a:extLst>
          </p:cNvPr>
          <p:cNvGrpSpPr/>
          <p:nvPr/>
        </p:nvGrpSpPr>
        <p:grpSpPr>
          <a:xfrm>
            <a:off x="3186223" y="2151726"/>
            <a:ext cx="5819553" cy="2554545"/>
            <a:chOff x="276447" y="237866"/>
            <a:chExt cx="5819553" cy="2554545"/>
          </a:xfrm>
          <a:solidFill>
            <a:schemeClr val="accent2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9C335F-D518-5C23-D383-5DCF16850912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545F6B-875E-9781-ADB4-02FE8FF8917B}"/>
                </a:ext>
              </a:extLst>
            </p:cNvPr>
            <p:cNvSpPr txBox="1"/>
            <p:nvPr/>
          </p:nvSpPr>
          <p:spPr>
            <a:xfrm>
              <a:off x="550591" y="237866"/>
              <a:ext cx="527126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THANK</a:t>
              </a:r>
              <a:b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</a:br>
              <a:r>
                <a:rPr lang="en-US" altLang="ko-KR" sz="80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YOU</a:t>
              </a:r>
              <a:endParaRPr lang="ko-KR" altLang="en-US" sz="8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1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대중 교통, 교통, 지하철, 기차이(가) 표시된 사진&#10;&#10;자동 생성된 설명">
            <a:extLst>
              <a:ext uri="{FF2B5EF4-FFF2-40B4-BE49-F238E27FC236}">
                <a16:creationId xmlns:a16="http://schemas.microsoft.com/office/drawing/2014/main" id="{9DC46BC3-E954-6273-2029-13862A0E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5723"/>
          <a:stretch/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93DCC-E7D6-E2BE-3143-AE02B3435574}"/>
              </a:ext>
            </a:extLst>
          </p:cNvPr>
          <p:cNvSpPr/>
          <p:nvPr/>
        </p:nvSpPr>
        <p:spPr>
          <a:xfrm>
            <a:off x="7616" y="-1"/>
            <a:ext cx="12184384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E10B0-3898-1D84-78A0-73D177B9270A}"/>
              </a:ext>
            </a:extLst>
          </p:cNvPr>
          <p:cNvGrpSpPr/>
          <p:nvPr/>
        </p:nvGrpSpPr>
        <p:grpSpPr>
          <a:xfrm>
            <a:off x="4874345" y="2099355"/>
            <a:ext cx="2443305" cy="3061584"/>
            <a:chOff x="4874345" y="2008275"/>
            <a:chExt cx="2443305" cy="30615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EC8BB-98E0-5E17-3DFD-383DD9A59232}"/>
                </a:ext>
              </a:extLst>
            </p:cNvPr>
            <p:cNvSpPr txBox="1"/>
            <p:nvPr/>
          </p:nvSpPr>
          <p:spPr>
            <a:xfrm flipH="1">
              <a:off x="5151295" y="2008275"/>
              <a:ext cx="1889407" cy="264687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en-US" altLang="ko-KR" sz="16600" dirty="0"/>
                <a:t>2</a:t>
              </a:r>
              <a:endParaRPr lang="ko-KR" altLang="en-US" sz="1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A7A1D-30B8-8106-CF3D-6A456CDDAA33}"/>
                </a:ext>
              </a:extLst>
            </p:cNvPr>
            <p:cNvSpPr txBox="1"/>
            <p:nvPr/>
          </p:nvSpPr>
          <p:spPr>
            <a:xfrm>
              <a:off x="4874345" y="4423528"/>
              <a:ext cx="2443305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 sz="3600" spc="-3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/>
                <a:t>개념적 설계</a:t>
              </a:r>
              <a:endParaRPr lang="ko-KR" altLang="en-US" dirty="0"/>
            </a:p>
          </p:txBody>
        </p:sp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AD0189B-E8D6-54B5-98DA-4C2128F23080}"/>
              </a:ext>
            </a:extLst>
          </p:cNvPr>
          <p:cNvSpPr/>
          <p:nvPr/>
        </p:nvSpPr>
        <p:spPr>
          <a:xfrm>
            <a:off x="7618" y="6045198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D0D19F8D-87C2-CA1D-92C8-49D85D645CD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19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68897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역이름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위치를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7745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782955-76A6-20C9-FAA2-5E467F4836F9}"/>
              </a:ext>
            </a:extLst>
          </p:cNvPr>
          <p:cNvGrpSpPr/>
          <p:nvPr/>
        </p:nvGrpSpPr>
        <p:grpSpPr>
          <a:xfrm>
            <a:off x="4263691" y="2903886"/>
            <a:ext cx="4291588" cy="2198198"/>
            <a:chOff x="4263691" y="2903886"/>
            <a:chExt cx="4291588" cy="219819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6A3022-720F-A175-581C-5460F03E7E7A}"/>
                </a:ext>
              </a:extLst>
            </p:cNvPr>
            <p:cNvSpPr/>
            <p:nvPr/>
          </p:nvSpPr>
          <p:spPr>
            <a:xfrm>
              <a:off x="5874776" y="2903886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</a:t>
              </a:r>
              <a: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ID</a:t>
              </a:r>
            </a:p>
            <a:p>
              <a:pPr algn="ctr"/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(PK)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8625F5-D6EB-83D8-2642-FC8B7B14D1B3}"/>
                </a:ext>
              </a:extLst>
            </p:cNvPr>
            <p:cNvSpPr/>
            <p:nvPr/>
          </p:nvSpPr>
          <p:spPr>
            <a:xfrm>
              <a:off x="5638802" y="4279309"/>
              <a:ext cx="1386349" cy="73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4F38BE-DDE2-740A-756C-DE94F460CBB0}"/>
                </a:ext>
              </a:extLst>
            </p:cNvPr>
            <p:cNvSpPr/>
            <p:nvPr/>
          </p:nvSpPr>
          <p:spPr>
            <a:xfrm>
              <a:off x="7640879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위치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D818C2C-E992-5181-7C70-BA7A09732F25}"/>
                </a:ext>
              </a:extLst>
            </p:cNvPr>
            <p:cNvSpPr/>
            <p:nvPr/>
          </p:nvSpPr>
          <p:spPr>
            <a:xfrm>
              <a:off x="4263691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역이름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870F9A-489D-6BDF-D919-6179B7930FE8}"/>
                </a:ext>
              </a:extLst>
            </p:cNvPr>
            <p:cNvCxnSpPr>
              <a:cxnSpLocks/>
              <a:stCxn id="16" idx="6"/>
              <a:endCxn id="13" idx="1"/>
            </p:cNvCxnSpPr>
            <p:nvPr/>
          </p:nvCxnSpPr>
          <p:spPr>
            <a:xfrm>
              <a:off x="5178091" y="4644884"/>
              <a:ext cx="4607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A84090-4125-DFFD-1D13-3A536635DFB1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>
              <a:off x="7025151" y="4644884"/>
              <a:ext cx="61572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435D62-268C-46CF-0E08-CBACBD93CA8F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H="1" flipV="1">
              <a:off x="6331976" y="3818286"/>
              <a:ext cx="1" cy="461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9656D05-CAA3-31BE-5F2C-E91F0B25D775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71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68897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출발역과 도착역을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노선이름을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782955-76A6-20C9-FAA2-5E467F4836F9}"/>
              </a:ext>
            </a:extLst>
          </p:cNvPr>
          <p:cNvGrpSpPr/>
          <p:nvPr/>
        </p:nvGrpSpPr>
        <p:grpSpPr>
          <a:xfrm>
            <a:off x="4263691" y="2903886"/>
            <a:ext cx="4291588" cy="3493091"/>
            <a:chOff x="4263691" y="2903886"/>
            <a:chExt cx="4291588" cy="349309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6A3022-720F-A175-581C-5460F03E7E7A}"/>
                </a:ext>
              </a:extLst>
            </p:cNvPr>
            <p:cNvSpPr/>
            <p:nvPr/>
          </p:nvSpPr>
          <p:spPr>
            <a:xfrm>
              <a:off x="5874776" y="2903886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  <a: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ID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(PK)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8625F5-D6EB-83D8-2642-FC8B7B14D1B3}"/>
                </a:ext>
              </a:extLst>
            </p:cNvPr>
            <p:cNvSpPr/>
            <p:nvPr/>
          </p:nvSpPr>
          <p:spPr>
            <a:xfrm>
              <a:off x="5638802" y="4279309"/>
              <a:ext cx="1386349" cy="73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4F38BE-DDE2-740A-756C-DE94F460CBB0}"/>
                </a:ext>
              </a:extLst>
            </p:cNvPr>
            <p:cNvSpPr/>
            <p:nvPr/>
          </p:nvSpPr>
          <p:spPr>
            <a:xfrm>
              <a:off x="7640879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sng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출발역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(FK)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D818C2C-E992-5181-7C70-BA7A09732F25}"/>
                </a:ext>
              </a:extLst>
            </p:cNvPr>
            <p:cNvSpPr/>
            <p:nvPr/>
          </p:nvSpPr>
          <p:spPr>
            <a:xfrm>
              <a:off x="4263691" y="4187684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u="sng" dirty="0" err="1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도착역</a:t>
              </a:r>
              <a:br>
                <a:rPr lang="en-US" altLang="ko-KR" sz="1200" u="sng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(FK)</a:t>
              </a:r>
              <a:endPara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870F9A-489D-6BDF-D919-6179B7930FE8}"/>
                </a:ext>
              </a:extLst>
            </p:cNvPr>
            <p:cNvCxnSpPr>
              <a:cxnSpLocks/>
              <a:stCxn id="16" idx="6"/>
              <a:endCxn id="13" idx="1"/>
            </p:cNvCxnSpPr>
            <p:nvPr/>
          </p:nvCxnSpPr>
          <p:spPr>
            <a:xfrm>
              <a:off x="5178091" y="4644884"/>
              <a:ext cx="4607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A84090-4125-DFFD-1D13-3A536635DFB1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 flipH="1">
              <a:off x="7025151" y="4644884"/>
              <a:ext cx="61572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435D62-268C-46CF-0E08-CBACBD93CA8F}"/>
                </a:ext>
              </a:extLst>
            </p:cNvPr>
            <p:cNvCxnSpPr>
              <a:cxnSpLocks/>
              <a:stCxn id="13" idx="0"/>
              <a:endCxn id="12" idx="4"/>
            </p:cNvCxnSpPr>
            <p:nvPr/>
          </p:nvCxnSpPr>
          <p:spPr>
            <a:xfrm flipH="1" flipV="1">
              <a:off x="6331976" y="3818286"/>
              <a:ext cx="1" cy="461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3B65B86-9F92-0256-0A9D-4FEE4F4995E7}"/>
                </a:ext>
              </a:extLst>
            </p:cNvPr>
            <p:cNvSpPr/>
            <p:nvPr/>
          </p:nvSpPr>
          <p:spPr>
            <a:xfrm>
              <a:off x="5874776" y="5482577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노선</a:t>
              </a:r>
              <a:br>
                <a:rPr lang="en-US" altLang="ko-KR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</a:br>
              <a:r>
                <a:rPr lang="ko-KR" altLang="en-US" sz="12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이름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5260ED5-86F9-18FF-0F3E-FC863FCE3DE1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6331976" y="5010460"/>
              <a:ext cx="1" cy="472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B01519-370D-A8F2-A168-D4E2D07AE688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2089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ID,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도착역을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열차이름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열차종류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출발시간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도착시간을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439410" y="2864580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b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출발역</a:t>
            </a:r>
            <a:endParaRPr lang="en-US" altLang="ko-KR" sz="1200" u="sng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도착역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5896610" y="3778980"/>
            <a:ext cx="435367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510789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955064-7138-7F53-0D81-772F48401940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5151" y="5010460"/>
            <a:ext cx="749639" cy="61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87408FA-3F7D-F4B7-2F9B-1AC76C40CE9B}"/>
              </a:ext>
            </a:extLst>
          </p:cNvPr>
          <p:cNvSpPr/>
          <p:nvPr/>
        </p:nvSpPr>
        <p:spPr>
          <a:xfrm>
            <a:off x="7640879" y="5489731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3E8634-4698-8D9B-E6A7-253896DDACF2}"/>
              </a:ext>
            </a:extLst>
          </p:cNvPr>
          <p:cNvSpPr/>
          <p:nvPr/>
        </p:nvSpPr>
        <p:spPr>
          <a:xfrm>
            <a:off x="4296795" y="5489731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종류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AE6286-2041-17F7-2FFB-66080C63A7C8}"/>
              </a:ext>
            </a:extLst>
          </p:cNvPr>
          <p:cNvCxnSpPr>
            <a:cxnSpLocks/>
            <a:endCxn id="27" idx="7"/>
          </p:cNvCxnSpPr>
          <p:nvPr/>
        </p:nvCxnSpPr>
        <p:spPr>
          <a:xfrm flipH="1">
            <a:off x="5077284" y="4997760"/>
            <a:ext cx="575073" cy="62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F7CD5627-74DD-0D15-6610-56234AEBF2E4}"/>
              </a:ext>
            </a:extLst>
          </p:cNvPr>
          <p:cNvSpPr/>
          <p:nvPr/>
        </p:nvSpPr>
        <p:spPr>
          <a:xfrm>
            <a:off x="4263691" y="28684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도착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40879" y="28684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출발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DF893B-A837-A154-AC7A-44379AF9FF4B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5044180" y="3648983"/>
            <a:ext cx="608177" cy="63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DDF8DC29-2C1A-D4A0-88DA-8C908E80A129}"/>
              </a:ext>
            </a:extLst>
          </p:cNvPr>
          <p:cNvSpPr/>
          <p:nvPr/>
        </p:nvSpPr>
        <p:spPr>
          <a:xfrm>
            <a:off x="6425190" y="2864580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노선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AE276F7-B1ED-8A1D-AB8B-F8979AD850F8}"/>
              </a:ext>
            </a:extLst>
          </p:cNvPr>
          <p:cNvCxnSpPr>
            <a:cxnSpLocks/>
            <a:stCxn id="13" idx="0"/>
            <a:endCxn id="50" idx="4"/>
          </p:cNvCxnSpPr>
          <p:nvPr/>
        </p:nvCxnSpPr>
        <p:spPr>
          <a:xfrm flipV="1">
            <a:off x="6331977" y="3778980"/>
            <a:ext cx="550413" cy="5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2C3C96A-B7DD-D9DA-5118-D45FE422DCC4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3302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rgbClr val="BAB0A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b="1" dirty="0">
              <a:solidFill>
                <a:srgbClr val="BAB0A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48" y="63500"/>
            <a:ext cx="2002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6459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개념적 설계</a:t>
            </a:r>
            <a:endParaRPr lang="ko-KR" altLang="en-US" sz="3200" spc="-300" dirty="0">
              <a:solidFill>
                <a:srgbClr val="64594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249" y="581699"/>
            <a:ext cx="2406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600" spc="-15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F1540-6615-44D3-B47F-66F1CC8C3FD5}"/>
              </a:ext>
            </a:extLst>
          </p:cNvPr>
          <p:cNvSpPr txBox="1"/>
          <p:nvPr/>
        </p:nvSpPr>
        <p:spPr>
          <a:xfrm>
            <a:off x="869417" y="1597464"/>
            <a:ext cx="779833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FK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좌석등급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좌석번호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사용가능여부를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어트리뷰트로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저장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927CC-7F85-0FD2-52A0-D8EC2BF50E33}"/>
              </a:ext>
            </a:extLst>
          </p:cNvPr>
          <p:cNvSpPr txBox="1"/>
          <p:nvPr/>
        </p:nvSpPr>
        <p:spPr>
          <a:xfrm>
            <a:off x="521110" y="1081036"/>
            <a:ext cx="10182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6A3022-720F-A175-581C-5460F03E7E7A}"/>
              </a:ext>
            </a:extLst>
          </p:cNvPr>
          <p:cNvSpPr/>
          <p:nvPr/>
        </p:nvSpPr>
        <p:spPr>
          <a:xfrm>
            <a:off x="5874776" y="2903886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(PK)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625F5-D6EB-83D8-2642-FC8B7B14D1B3}"/>
              </a:ext>
            </a:extLst>
          </p:cNvPr>
          <p:cNvSpPr/>
          <p:nvPr/>
        </p:nvSpPr>
        <p:spPr>
          <a:xfrm>
            <a:off x="5638802" y="4279309"/>
            <a:ext cx="1386349" cy="73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4F38BE-DDE2-740A-756C-DE94F460CBB0}"/>
              </a:ext>
            </a:extLst>
          </p:cNvPr>
          <p:cNvSpPr/>
          <p:nvPr/>
        </p:nvSpPr>
        <p:spPr>
          <a:xfrm>
            <a:off x="7640879" y="418768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가능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818C2C-E992-5181-7C70-BA7A09732F25}"/>
              </a:ext>
            </a:extLst>
          </p:cNvPr>
          <p:cNvSpPr/>
          <p:nvPr/>
        </p:nvSpPr>
        <p:spPr>
          <a:xfrm>
            <a:off x="4263691" y="418768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870F9A-489D-6BDF-D919-6179B7930FE8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178091" y="4644884"/>
            <a:ext cx="4607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1A84090-4125-DFFD-1D13-3A536635DFB1}"/>
              </a:ext>
            </a:extLst>
          </p:cNvPr>
          <p:cNvCxnSpPr>
            <a:cxnSpLocks/>
            <a:stCxn id="14" idx="2"/>
            <a:endCxn id="13" idx="3"/>
          </p:cNvCxnSpPr>
          <p:nvPr/>
        </p:nvCxnSpPr>
        <p:spPr>
          <a:xfrm flipH="1">
            <a:off x="7025151" y="4644884"/>
            <a:ext cx="6157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435D62-268C-46CF-0E08-CBACBD93CA8F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H="1" flipV="1">
            <a:off x="6331976" y="3818286"/>
            <a:ext cx="1" cy="4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3B65B86-9F92-0256-0A9D-4FEE4F4995E7}"/>
              </a:ext>
            </a:extLst>
          </p:cNvPr>
          <p:cNvSpPr/>
          <p:nvPr/>
        </p:nvSpPr>
        <p:spPr>
          <a:xfrm>
            <a:off x="5874776" y="5482577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260ED5-86F9-18FF-0F3E-FC863FCE3DE1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flipV="1">
            <a:off x="6331976" y="5010460"/>
            <a:ext cx="1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18084B93-2A7D-337B-28D1-C1E354273DEA}"/>
              </a:ext>
            </a:extLst>
          </p:cNvPr>
          <p:cNvSpPr/>
          <p:nvPr/>
        </p:nvSpPr>
        <p:spPr>
          <a:xfrm>
            <a:off x="7621829" y="2893894"/>
            <a:ext cx="914400" cy="9144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열차</a:t>
            </a:r>
            <a:r>
              <a:rPr lang="en-US" altLang="ko-KR" sz="1200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ID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b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(FK)</a:t>
            </a:r>
            <a:endPara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6F4013-AC5D-9F46-736D-8F687E070F01}"/>
              </a:ext>
            </a:extLst>
          </p:cNvPr>
          <p:cNvCxnSpPr>
            <a:cxnSpLocks/>
          </p:cNvCxnSpPr>
          <p:nvPr/>
        </p:nvCxnSpPr>
        <p:spPr>
          <a:xfrm flipH="1">
            <a:off x="7025151" y="3648983"/>
            <a:ext cx="733997" cy="62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4D4E4E-C0F7-F900-388F-EDD22B807387}"/>
              </a:ext>
            </a:extLst>
          </p:cNvPr>
          <p:cNvSpPr txBox="1"/>
          <p:nvPr/>
        </p:nvSpPr>
        <p:spPr>
          <a:xfrm>
            <a:off x="603248" y="581699"/>
            <a:ext cx="132440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-150">
                <a:solidFill>
                  <a:srgbClr val="64594B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엔티티 및 속성</a:t>
            </a:r>
          </a:p>
        </p:txBody>
      </p:sp>
    </p:spTree>
    <p:extLst>
      <p:ext uri="{BB962C8B-B14F-4D97-AF65-F5344CB8AC3E}">
        <p14:creationId xmlns:p14="http://schemas.microsoft.com/office/powerpoint/2010/main" val="13383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1035</Words>
  <Application>Microsoft Office PowerPoint</Application>
  <PresentationFormat>와이드스크린</PresentationFormat>
  <Paragraphs>418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나눔스퀘어 네오 Regular</vt:lpstr>
      <vt:lpstr>Arial</vt:lpstr>
      <vt:lpstr>나눔스퀘어 네오 Heavy</vt:lpstr>
      <vt:lpstr>나눔스퀘어 네오 Bold</vt:lpstr>
      <vt:lpstr>Wingdings</vt:lpstr>
      <vt:lpstr>맑은 고딕</vt:lpstr>
      <vt:lpstr>나눔스퀘어 네오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박영아</dc:creator>
  <cp:lastModifiedBy>영아 박</cp:lastModifiedBy>
  <cp:revision>22</cp:revision>
  <dcterms:created xsi:type="dcterms:W3CDTF">2024-05-08T08:36:27Z</dcterms:created>
  <dcterms:modified xsi:type="dcterms:W3CDTF">2024-06-21T08:37:52Z</dcterms:modified>
</cp:coreProperties>
</file>